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ileron Ultra-Bold" charset="1" panose="00000A00000000000000"/>
      <p:regular r:id="rId34"/>
    </p:embeddedFont>
    <p:embeddedFont>
      <p:font typeface="IBM Plex Sans Bold" charset="1" panose="020B0803050203000203"/>
      <p:regular r:id="rId35"/>
    </p:embeddedFont>
    <p:embeddedFont>
      <p:font typeface="IBM Plex Sans" charset="1" panose="020B0503050203000203"/>
      <p:regular r:id="rId37"/>
    </p:embeddedFont>
    <p:embeddedFont>
      <p:font typeface="Aileron Bold" charset="1" panose="000008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2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3.xml" Type="http://schemas.openxmlformats.org/officeDocument/2006/relationships/notesSlide"/><Relationship Id="rId39" Target="notesSlides/notesSlide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5.xml" Type="http://schemas.openxmlformats.org/officeDocument/2006/relationships/notesSlide"/><Relationship Id="rId41" Target="notesSlides/notesSlide6.xml" Type="http://schemas.openxmlformats.org/officeDocument/2006/relationships/notesSlide"/><Relationship Id="rId42" Target="notesSlides/notesSlide7.xml" Type="http://schemas.openxmlformats.org/officeDocument/2006/relationships/notesSlide"/><Relationship Id="rId43" Target="notesSlides/notesSlide8.xml" Type="http://schemas.openxmlformats.org/officeDocument/2006/relationships/notesSlide"/><Relationship Id="rId44" Target="fonts/font44.fntdata" Type="http://schemas.openxmlformats.org/officeDocument/2006/relationships/font"/><Relationship Id="rId45" Target="notesSlides/notesSlide9.xml" Type="http://schemas.openxmlformats.org/officeDocument/2006/relationships/notesSlide"/><Relationship Id="rId46" Target="notesSlides/notesSlide10.xml" Type="http://schemas.openxmlformats.org/officeDocument/2006/relationships/notesSlide"/><Relationship Id="rId47" Target="notesSlides/notesSlide11.xml" Type="http://schemas.openxmlformats.org/officeDocument/2006/relationships/notesSlide"/><Relationship Id="rId48" Target="notesSlides/notesSlide12.xml" Type="http://schemas.openxmlformats.org/officeDocument/2006/relationships/notesSlide"/><Relationship Id="rId49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4.xml" Type="http://schemas.openxmlformats.org/officeDocument/2006/relationships/notesSlide"/><Relationship Id="rId51" Target="notesSlides/notesSlide15.xml" Type="http://schemas.openxmlformats.org/officeDocument/2006/relationships/notesSlide"/><Relationship Id="rId52" Target="notesSlides/notesSlide16.xml" Type="http://schemas.openxmlformats.org/officeDocument/2006/relationships/notesSlide"/><Relationship Id="rId53" Target="notesSlides/notesSlide17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implémentation d'un modèle de scoring prédictif pour déterminer la solvabilité de crédits à la consommation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Indices de performance calculés sur les différentes itérations de modèles pour différents paramètres</a:t>
            </a:r>
          </a:p>
          <a:p>
            <a:r>
              <a:rPr lang="en-US"/>
              <a:t/>
            </a:r>
          </a:p>
          <a:p>
            <a:r>
              <a:rPr lang="en-US"/>
              <a:t>- ROC (receiver operating characteristic) - AUC (Area Under Curve) --&gt; Mesure l'évolution du taux de vrais positifs en fonction du taux de faux négatifs. AUC correspond à l'aire sous la courbe:</a:t>
            </a:r>
          </a:p>
          <a:p>
            <a:r>
              <a:rPr lang="en-US"/>
              <a:t>  - = 0.5 : prédictions aléatoires</a:t>
            </a:r>
          </a:p>
          <a:p>
            <a:r>
              <a:rPr lang="en-US"/>
              <a:t>  - = 1 : prédictions parfaites (100% TPR et 0% FPR)</a:t>
            </a:r>
          </a:p>
          <a:p>
            <a:r>
              <a:rPr lang="en-US"/>
              <a:t/>
            </a:r>
          </a:p>
          <a:p>
            <a:r>
              <a:rPr lang="en-US"/>
              <a:t>- Matrice de confusion: indique les différences entre prédictions et valeurs réelles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___________</a:t>
            </a:r>
          </a:p>
          <a:p>
            <a:r>
              <a:rPr lang="en-US"/>
              <a:t>- LogisticRegression</a:t>
            </a:r>
          </a:p>
          <a:p>
            <a:r>
              <a:rPr lang="en-US"/>
              <a:t>  - class_weight (datasets déséquilibrés)</a:t>
            </a:r>
          </a:p>
          <a:p>
            <a:r>
              <a:rPr lang="en-US"/>
              <a:t>  - penalty: régularisation appliquée au modèle (permet de limiter le surapprentissage)</a:t>
            </a:r>
          </a:p>
          <a:p>
            <a:r>
              <a:rPr lang="en-US"/>
              <a:t>c = force de la régularisation</a:t>
            </a:r>
          </a:p>
          <a:p>
            <a:r>
              <a:rPr lang="en-US"/>
              <a:t/>
            </a:r>
          </a:p>
          <a:p>
            <a:r>
              <a:rPr lang="en-US"/>
              <a:t>- RandomForest:</a:t>
            </a:r>
          </a:p>
          <a:p>
            <a:r>
              <a:rPr lang="en-US"/>
              <a:t>  - n_estimators = nombre d'arbres dans la forêt</a:t>
            </a:r>
          </a:p>
          <a:p>
            <a:r>
              <a:rPr lang="en-US"/>
              <a:t/>
            </a:r>
          </a:p>
          <a:p>
            <a:r>
              <a:rPr lang="en-US"/>
              <a:t>- Gradient boosting</a:t>
            </a:r>
          </a:p>
          <a:p>
            <a:r>
              <a:rPr lang="en-US"/>
              <a:t>  - max_depth et depth: nombre maximum de niveaux dans chaque arbre</a:t>
            </a:r>
          </a:p>
          <a:p>
            <a:r>
              <a:rPr lang="en-US"/>
              <a:t>  - learning rate: vitesse d'optimisation / poids attribué à chaque nouvel arbre dans màj du modèle</a:t>
            </a:r>
          </a:p>
          <a:p>
            <a:r>
              <a:rPr lang="en-US"/>
              <a:t>  - n_estimators / iterations : nombre total d'arbres</a:t>
            </a:r>
          </a:p>
          <a:p>
            <a:r>
              <a:rPr lang="en-US"/>
              <a:t>  - num_leaves : nombre de feuilles max par arbre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AUC</a:t>
            </a:r>
          </a:p>
          <a:p>
            <a:r>
              <a:rPr lang="en-US"/>
              <a:t/>
            </a:r>
          </a:p>
          <a:p>
            <a:r>
              <a:rPr lang="en-US"/>
              <a:t>- Matrice de confusion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Matrice de confusion</a:t>
            </a:r>
          </a:p>
          <a:p>
            <a:r>
              <a:rPr lang="en-US"/>
              <a:t>- AUC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Matrice de confusion</a:t>
            </a:r>
          </a:p>
          <a:p>
            <a:r>
              <a:rPr lang="en-US"/>
              <a:t>- Fonction coût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Explication globale à gauche et locale à droite.</a:t>
            </a:r>
          </a:p>
          <a:p>
            <a:r>
              <a:rPr lang="en-US"/>
              <a:t/>
            </a:r>
          </a:p>
          <a:p>
            <a:r>
              <a:rPr lang="en-US"/>
              <a:t>Explication globale:</a:t>
            </a:r>
          </a:p>
          <a:p>
            <a:r>
              <a:rPr lang="en-US"/>
              <a:t>- contribution de chaque variable au résultat du modèle. </a:t>
            </a:r>
          </a:p>
          <a:p>
            <a:r>
              <a:rPr lang="en-US"/>
              <a:t>  - &lt;0 --&gt; tendre vers modalité 0 (défaut paiement)</a:t>
            </a:r>
          </a:p>
          <a:p>
            <a:r>
              <a:rPr lang="en-US"/>
              <a:t>  - &gt;0 --&gt; tendre vers modalité 1 (défaut paiement)</a:t>
            </a:r>
          </a:p>
          <a:p>
            <a:r>
              <a:rPr lang="en-US"/>
              <a:t/>
            </a:r>
          </a:p>
          <a:p>
            <a:r>
              <a:rPr lang="en-US"/>
              <a:t>--&gt; données issues du dataset principal (application_train) mais aussi de datasets secondaires (Bureau, Previous Application).</a:t>
            </a:r>
          </a:p>
          <a:p>
            <a:r>
              <a:rPr lang="en-US"/>
              <a:t>Egalement, une variable de feature engineering est importante (taux de défaut de paiement sur les différents emprunts immobiliers)</a:t>
            </a:r>
          </a:p>
          <a:p>
            <a:r>
              <a:rPr lang="en-US"/>
              <a:t/>
            </a:r>
          </a:p>
          <a:p>
            <a:r>
              <a:rPr lang="en-US"/>
              <a:t>Explication locale:</a:t>
            </a:r>
          </a:p>
          <a:p>
            <a:r>
              <a:rPr lang="en-US"/>
              <a:t>- contribution de chaque variable au résultat de prédiction</a:t>
            </a:r>
          </a:p>
          <a:p>
            <a:r>
              <a:rPr lang="en-US"/>
              <a:t/>
            </a:r>
          </a:p>
          <a:p>
            <a:r>
              <a:rPr lang="en-US"/>
              <a:t>- cas = 0:</a:t>
            </a:r>
          </a:p>
          <a:p>
            <a:r>
              <a:rPr lang="en-US"/>
              <a:t>  - intéressant de voir que le fait qu'il ne travaille ni dans le commerce, ni dans l'industrie, et qu'il n'ait pas de diplôme universitaire joue en sa faveur</a:t>
            </a:r>
          </a:p>
          <a:p>
            <a:r>
              <a:rPr lang="en-US"/>
              <a:t>  - limites à la logique : pourquoi est-ce que le fait de ne pas avoir rempli le document 13 est une bonne chose...?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 cas = 1 : contributions maximales :</a:t>
            </a:r>
          </a:p>
          <a:p>
            <a:r>
              <a:rPr lang="en-US"/>
              <a:t>  - FLAG_DOCUMENT_21 : document 21 rempli ? </a:t>
            </a:r>
          </a:p>
          <a:p>
            <a:r>
              <a:rPr lang="en-US"/>
              <a:t>  - NAME_TYPE_SUITE : est-ce que la personne était accompagnée ou non ?</a:t>
            </a:r>
          </a:p>
          <a:p>
            <a:r>
              <a:rPr lang="en-US"/>
              <a:t>  - PREV_APPL_MEAN_CARD_MEAN_SK_DPD_DEF : moyenne jours de retard de paiement au cours du mois avec tolérance (les dettes avec un faible montant de prêt sont ignorées) du crédit précédent --&gt; = 0 affiché mais peut-être légèrement supérieure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____</a:t>
            </a:r>
          </a:p>
          <a:p>
            <a:r>
              <a:rPr lang="en-US"/>
              <a:t>autres variables explication globale:</a:t>
            </a:r>
          </a:p>
          <a:p>
            <a:r>
              <a:rPr lang="en-US"/>
              <a:t>Variables:</a:t>
            </a:r>
          </a:p>
          <a:p>
            <a:r>
              <a:rPr lang="en-US"/>
              <a:t>  - PREV_APPL_MEAN_CNT_PAYMENT : Moyenne de durée des crédits immobiliers précédents</a:t>
            </a:r>
          </a:p>
          <a:p>
            <a:r>
              <a:rPr lang="en-US"/>
              <a:t>- PREV_BUR_MEAN_AMT_CREDIT_SUM_DEBT : moyenne de dette actuelle sur chaque crédit enregistré par le bureau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  - AMT_PAYMENT : Ce que le client a réellement payé sur le crédit précédent pour ce versement</a:t>
            </a:r>
          </a:p>
          <a:p>
            <a:r>
              <a:rPr lang="en-US"/>
              <a:t>  - MEAN_AMT_INSTALMENT : montant moyen d'annuité des prêts précédent celui-ci</a:t>
            </a:r>
          </a:p>
          <a:p>
            <a:r>
              <a:rPr lang="en-US"/>
              <a:t>  - MEAN_AMT_DOWN_PAYMENT : montant moyen des acomptes des des précédents prêts</a:t>
            </a:r>
          </a:p>
          <a:p>
            <a:r>
              <a:rPr lang="en-US"/>
              <a:t>  - DAYS_BIRTH, variable négatif, donc plus elle est basse, plus la personne est âgée</a:t>
            </a:r>
          </a:p>
          <a:p>
            <a:r>
              <a:rPr lang="en-US"/>
              <a:t>___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 a utilisé les paramètres présentant le plus de gain (mesure amélioration de la qualité de prédiction d'une feature lorsqu'elle est utilisée pour diviser un noeud dans un arbre de décision)</a:t>
            </a:r>
          </a:p>
          <a:p>
            <a:r>
              <a:rPr lang="en-US"/>
              <a:t/>
            </a:r>
          </a:p>
          <a:p>
            <a:r>
              <a:rPr lang="en-US"/>
              <a:t>--&gt; réduction du bruit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Matrice de confusion</a:t>
            </a:r>
          </a:p>
          <a:p>
            <a:r>
              <a:rPr lang="en-US"/>
              <a:t>- Fonction coût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Explications globale et locales:</a:t>
            </a:r>
          </a:p>
          <a:p>
            <a:r>
              <a:rPr lang="en-US"/>
              <a:t>- Le one-hot encoding a rendu encore plus difficile à comprendre les labels (qui n'étaient déjà pas simples) sans la table description</a:t>
            </a:r>
          </a:p>
          <a:p>
            <a:r>
              <a:rPr lang="en-US"/>
              <a:t>- On a vu que certains documents non remplis sont considérés comme un argument positif du point de vue du modèle... </a:t>
            </a:r>
          </a:p>
          <a:p>
            <a:r>
              <a:rPr lang="en-US"/>
              <a:t>  - Soit ce sont des documents attestant d'une situation particulière pouvant être problématique (auquel cas c'est logique)</a:t>
            </a:r>
          </a:p>
          <a:p>
            <a:r>
              <a:rPr lang="en-US"/>
              <a:t>  - Soit ces documents sont en réalité inutiles et peuvent être oubliés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encours : quantité totale de crédits restant à rembourser à ce jour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Données principales : application_train (historique de prêts à la consommation), jeu de données pour l'entrainement</a:t>
            </a:r>
          </a:p>
          <a:p>
            <a:r>
              <a:rPr lang="en-US"/>
              <a:t/>
            </a:r>
          </a:p>
          <a:p>
            <a:r>
              <a:rPr lang="en-US"/>
              <a:t>previous_application + fichiers associés : anciennes opérations bancaires de type immobilières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bureau et bureau_balance : </a:t>
            </a:r>
          </a:p>
          <a:p>
            <a:r>
              <a:rPr lang="en-US"/>
              <a:t>données crédits antérieurs des clients fournis par d'autres institutions financières qui ont été déclarés au bureau de crédit (pour les clients qui ont un prêt dans l'échantillon)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Dans l'analyse exploratoire, on a cherché à décrire la relation des différentes variables avec TARGET, la plus simple étant la corrélation, pour avoir un premier aperçu des données</a:t>
            </a:r>
          </a:p>
          <a:p>
            <a:r>
              <a:rPr lang="en-US"/>
              <a:t/>
            </a:r>
          </a:p>
          <a:p>
            <a:r>
              <a:rPr lang="en-US"/>
              <a:t>D'une manière générale, corrélations sont faibles, mais les plus élevées (en valeur absolue) sont EXT_SOURCE_1, _2 et _3, days_birth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ici, deux courbes de densité en fonction des modalités de target (0 = la personne a remboursé, 1 = la personne est en défaut de paiement). Une intuition semble confirmée : les personnes plus jeunes ont plus de chance d'être en défaut de paiement jusqu'à 40 ans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Analyses sur features dans jeux de données secondaires --&gt; enrichir la base.</a:t>
            </a:r>
          </a:p>
          <a:p>
            <a:r>
              <a:rPr lang="en-US"/>
              <a:t/>
            </a:r>
          </a:p>
          <a:p>
            <a:r>
              <a:rPr lang="en-US"/>
              <a:t>On croise donc les données des datasets secondaires avec celles de la BDD principale</a:t>
            </a:r>
          </a:p>
          <a:p>
            <a:r>
              <a:rPr lang="en-US"/>
              <a:t/>
            </a:r>
          </a:p>
          <a:p>
            <a:r>
              <a:rPr lang="en-US"/>
              <a:t>On fait le lien avec l'id du client.</a:t>
            </a:r>
          </a:p>
          <a:p>
            <a:r>
              <a:rPr lang="en-US"/>
              <a:t/>
            </a:r>
          </a:p>
          <a:p>
            <a:r>
              <a:rPr lang="en-US"/>
              <a:t>À gauche, enrichissement à partir de bureau.csv et bureau_balance.csv.</a:t>
            </a:r>
          </a:p>
          <a:p>
            <a:r>
              <a:rPr lang="en-US"/>
              <a:t/>
            </a:r>
          </a:p>
          <a:p>
            <a:r>
              <a:rPr lang="en-US"/>
              <a:t>À droite : previous_application.csv et fichiers reliés</a:t>
            </a:r>
          </a:p>
          <a:p>
            <a:r>
              <a:rPr lang="en-US"/>
              <a:t/>
            </a:r>
          </a:p>
          <a:p>
            <a:r>
              <a:rPr lang="en-US"/>
              <a:t>gauche : </a:t>
            </a:r>
          </a:p>
          <a:p>
            <a:r>
              <a:rPr lang="en-US"/>
              <a:t>- en haut, différents types de crédits, et en bas, le part pour chaque type de crédits de mauvais payeurs</a:t>
            </a:r>
          </a:p>
          <a:p>
            <a:r>
              <a:rPr lang="en-US"/>
              <a:t>- emprunts carte bancaire plus mauvais payeurs que crédits conso</a:t>
            </a:r>
          </a:p>
          <a:p>
            <a:r>
              <a:rPr lang="en-US"/>
              <a:t>- crédits + risqués dans contextes pro (3 premières modalités)</a:t>
            </a:r>
          </a:p>
          <a:p>
            <a:r>
              <a:rPr lang="en-US"/>
              <a:t/>
            </a:r>
          </a:p>
          <a:p>
            <a:r>
              <a:rPr lang="en-US"/>
              <a:t>droite : </a:t>
            </a:r>
          </a:p>
          <a:p>
            <a:r>
              <a:rPr lang="en-US"/>
              <a:t>- en haut, statuts de précédents demandes de prêts immobiliers</a:t>
            </a:r>
          </a:p>
          <a:p>
            <a:r>
              <a:rPr lang="en-US"/>
              <a:t>- part de mauvais payeurs sur les emprunts principaux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Méthode a souvent consisté à grouper par ID de client les différentes informations en les moyennant</a:t>
            </a:r>
          </a:p>
          <a:p>
            <a:r>
              <a:rPr lang="en-US"/>
              <a:t/>
            </a:r>
          </a:p>
          <a:p>
            <a:r>
              <a:rPr lang="en-US"/>
              <a:t>- months_balance : nombre de mois restant avant remboursement (on fait une moyenne, ça donne quand même un indicateur suffisant pour savoir si le prêt était de longue durée ou non)</a:t>
            </a:r>
          </a:p>
          <a:p>
            <a:r>
              <a:rPr lang="en-US"/>
              <a:t/>
            </a:r>
          </a:p>
          <a:p>
            <a:r>
              <a:rPr lang="en-US"/>
              <a:t>grande majorité de variables numériques sur previous_application.csv : groupby(id) et mean</a:t>
            </a:r>
          </a:p>
          <a:p>
            <a:r>
              <a:rPr lang="en-US"/>
              <a:t/>
            </a:r>
          </a:p>
          <a:p>
            <a:r>
              <a:rPr lang="en-US"/>
              <a:t>STATUS_MEAN : les status avaient plusieurs modalités possibles (catégorielles) --&gt; conversion en indicateurs numériques + moyenne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350 000 jours ça fait presque 1000 ans donc ça fait un peu beaucoup --&gt; NaN</a:t>
            </a:r>
          </a:p>
          <a:p>
            <a:r>
              <a:rPr lang="en-US"/>
              <a:t/>
            </a:r>
          </a:p>
          <a:p>
            <a:r>
              <a:rPr lang="en-US"/>
              <a:t>Le plus simple pour pouvoir comparer les modèles entre eux est de leur fournir des données numériques, normalisées, sans "trous" (aucun NaN)</a:t>
            </a:r>
          </a:p>
          <a:p>
            <a:r>
              <a:rPr lang="en-US"/>
              <a:t/>
            </a:r>
          </a:p>
          <a:p>
            <a:r>
              <a:rPr lang="en-US"/>
              <a:t>122 features diverses (numériques, catégorielles, avec des outliers, des trous) à 319 features normalisée entre 0 et 1, prêtes à être exploitées par le modèle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régression logistique: basé sur l'algèbre linéaire</a:t>
            </a:r>
          </a:p>
          <a:p>
            <a:r>
              <a:rPr lang="en-US"/>
              <a:t/>
            </a:r>
          </a:p>
          <a:p>
            <a:r>
              <a:rPr lang="en-US"/>
              <a:t>forêts aléatoires : ensemble d'arbres de décision multiple, bagging (échantillonnage aléatoire données et caractéristiques)</a:t>
            </a:r>
          </a:p>
          <a:p>
            <a:r>
              <a:rPr lang="en-US"/>
              <a:t/>
            </a:r>
          </a:p>
          <a:p>
            <a:r>
              <a:rPr lang="en-US"/>
              <a:t>renforcement de gradient (séquence arbres décision où chaque arbre corrige les erreurs des précédents)</a:t>
            </a:r>
          </a:p>
          <a:p>
            <a:r>
              <a:rPr lang="en-US"/>
              <a:t>- catboost</a:t>
            </a:r>
          </a:p>
          <a:p>
            <a:r>
              <a:rPr lang="en-US"/>
              <a:t>- lightgbm</a:t>
            </a:r>
          </a:p>
          <a:p>
            <a:r>
              <a:rPr lang="en-US"/>
              <a:t>- xgboost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______</a:t>
            </a:r>
          </a:p>
          <a:p>
            <a:r>
              <a:rPr lang="en-US"/>
              <a:t>différences entre catboost, xgboost et lightgbm: gestion des arbres</a:t>
            </a:r>
          </a:p>
          <a:p>
            <a:r>
              <a:rPr lang="en-US"/>
              <a:t>- catboost : arbres structure symétrique</a:t>
            </a:r>
          </a:p>
          <a:p>
            <a:r>
              <a:rPr lang="en-US"/>
              <a:t>- xgboost : croissance level-wise (niveau par niveau)</a:t>
            </a:r>
          </a:p>
          <a:p>
            <a:r>
              <a:rPr lang="en-US"/>
              <a:t>- lightgbm : croissance leaf-wise (développement en se concentrant sur feuilles où maximise gain (réduction de la perte)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11" Target="https://docs.google.com/spreadsheets/d/1DUF2isFWsqVSYhbaACYtbgcLi_YjDqpE3GLQIVgkKQg/edit#gid=69851113" TargetMode="External" Type="http://schemas.openxmlformats.org/officeDocument/2006/relationships/hyperlink"/><Relationship Id="rId12" Target="https://docs.google.com/spreadsheets/d/1DUF2isFWsqVSYhbaACYtbgcLi_YjDqpE3GLQIVgkKQg/edit#gid=69851113" TargetMode="External" Type="http://schemas.openxmlformats.org/officeDocument/2006/relationships/hyperlink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746627" y="3005536"/>
            <a:ext cx="12794746" cy="5168155"/>
            <a:chOff x="0" y="0"/>
            <a:chExt cx="17059662" cy="68908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49955"/>
              <a:ext cx="17059662" cy="5341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20"/>
                </a:lnSpc>
              </a:pPr>
              <a:r>
                <a:rPr lang="en-US" b="true" sz="11386" spc="-341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IMPLÉMENTATION D’UN MODÈLE DE SCORING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02669" y="6320290"/>
              <a:ext cx="8654324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true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Grégoire Mureau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015914" y="1208693"/>
            <a:ext cx="6256172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PRÊT À DÉPENSER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79518"/>
            <a:ext cx="8933675" cy="2769439"/>
          </a:xfrm>
          <a:custGeom>
            <a:avLst/>
            <a:gdLst/>
            <a:ahLst/>
            <a:cxnLst/>
            <a:rect r="r" b="b" t="t" l="l"/>
            <a:pathLst>
              <a:path h="2769439" w="8933675">
                <a:moveTo>
                  <a:pt x="0" y="0"/>
                </a:moveTo>
                <a:lnTo>
                  <a:pt x="8933675" y="0"/>
                </a:lnTo>
                <a:lnTo>
                  <a:pt x="8933675" y="2769439"/>
                </a:lnTo>
                <a:lnTo>
                  <a:pt x="0" y="276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22229"/>
            <a:ext cx="8933675" cy="2635434"/>
          </a:xfrm>
          <a:custGeom>
            <a:avLst/>
            <a:gdLst/>
            <a:ahLst/>
            <a:cxnLst/>
            <a:rect r="r" b="b" t="t" l="l"/>
            <a:pathLst>
              <a:path h="2635434" w="8933675">
                <a:moveTo>
                  <a:pt x="0" y="0"/>
                </a:moveTo>
                <a:lnTo>
                  <a:pt x="8933675" y="0"/>
                </a:lnTo>
                <a:lnTo>
                  <a:pt x="8933675" y="2635435"/>
                </a:lnTo>
                <a:lnTo>
                  <a:pt x="0" y="26354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0373" y="2379518"/>
            <a:ext cx="7018927" cy="2772476"/>
          </a:xfrm>
          <a:custGeom>
            <a:avLst/>
            <a:gdLst/>
            <a:ahLst/>
            <a:cxnLst/>
            <a:rect r="r" b="b" t="t" l="l"/>
            <a:pathLst>
              <a:path h="2772476" w="7018927">
                <a:moveTo>
                  <a:pt x="0" y="0"/>
                </a:moveTo>
                <a:lnTo>
                  <a:pt x="7018927" y="0"/>
                </a:lnTo>
                <a:lnTo>
                  <a:pt x="7018927" y="2772476"/>
                </a:lnTo>
                <a:lnTo>
                  <a:pt x="0" y="2772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40373" y="5425566"/>
            <a:ext cx="7018927" cy="2632098"/>
          </a:xfrm>
          <a:custGeom>
            <a:avLst/>
            <a:gdLst/>
            <a:ahLst/>
            <a:cxnLst/>
            <a:rect r="r" b="b" t="t" l="l"/>
            <a:pathLst>
              <a:path h="2632098" w="7018927">
                <a:moveTo>
                  <a:pt x="0" y="0"/>
                </a:moveTo>
                <a:lnTo>
                  <a:pt x="7018927" y="0"/>
                </a:lnTo>
                <a:lnTo>
                  <a:pt x="7018927" y="2632098"/>
                </a:lnTo>
                <a:lnTo>
                  <a:pt x="0" y="2632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1228340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Enrichissement : analyse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441030"/>
            <a:ext cx="8933675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Types de prêts (bureau.csv) semblent influer sur la capacité de la personne à rembourser le prêt à la consommation (application_train.csv)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0373" y="8441030"/>
            <a:ext cx="7018927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Lien entre le statut des précédents contrats immobiliers (previous_application.csv) pour un client donné, et le remboursement ou défaut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164063"/>
            <a:ext cx="3671567" cy="229969"/>
          </a:xfrm>
          <a:custGeom>
            <a:avLst/>
            <a:gdLst/>
            <a:ahLst/>
            <a:cxnLst/>
            <a:rect r="r" b="b" t="t" l="l"/>
            <a:pathLst>
              <a:path h="229969" w="3671567">
                <a:moveTo>
                  <a:pt x="0" y="0"/>
                </a:moveTo>
                <a:lnTo>
                  <a:pt x="3671567" y="0"/>
                </a:lnTo>
                <a:lnTo>
                  <a:pt x="3671567" y="229968"/>
                </a:lnTo>
                <a:lnTo>
                  <a:pt x="0" y="229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510386"/>
            <a:ext cx="11301259" cy="4252099"/>
          </a:xfrm>
          <a:custGeom>
            <a:avLst/>
            <a:gdLst/>
            <a:ahLst/>
            <a:cxnLst/>
            <a:rect r="r" b="b" t="t" l="l"/>
            <a:pathLst>
              <a:path h="4252099" w="11301259">
                <a:moveTo>
                  <a:pt x="0" y="0"/>
                </a:moveTo>
                <a:lnTo>
                  <a:pt x="11301259" y="0"/>
                </a:lnTo>
                <a:lnTo>
                  <a:pt x="11301259" y="4252099"/>
                </a:lnTo>
                <a:lnTo>
                  <a:pt x="0" y="4252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6512236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Enrichissement : data-merging, feature engineering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4358" y="3481811"/>
            <a:ext cx="5430945" cy="465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merging variables quantitatives: groupby(id) + mean: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bureau.csv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previous_application.csv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engineering : principalement du comptage, calcul de scores</a:t>
            </a:r>
          </a:p>
          <a:p>
            <a:pPr algn="l">
              <a:lnSpc>
                <a:spcPts val="3746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H="true">
            <a:off x="12197890" y="6540374"/>
            <a:ext cx="5690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9614" y="4256870"/>
            <a:ext cx="5349399" cy="1558012"/>
          </a:xfrm>
          <a:custGeom>
            <a:avLst/>
            <a:gdLst/>
            <a:ahLst/>
            <a:cxnLst/>
            <a:rect r="r" b="b" t="t" l="l"/>
            <a:pathLst>
              <a:path h="1558012" w="5349399">
                <a:moveTo>
                  <a:pt x="0" y="0"/>
                </a:moveTo>
                <a:lnTo>
                  <a:pt x="5349399" y="0"/>
                </a:lnTo>
                <a:lnTo>
                  <a:pt x="5349399" y="1558012"/>
                </a:lnTo>
                <a:lnTo>
                  <a:pt x="0" y="155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9614" y="6004583"/>
            <a:ext cx="5349399" cy="1558012"/>
          </a:xfrm>
          <a:custGeom>
            <a:avLst/>
            <a:gdLst/>
            <a:ahLst/>
            <a:cxnLst/>
            <a:rect r="r" b="b" t="t" l="l"/>
            <a:pathLst>
              <a:path h="1558012" w="5349399">
                <a:moveTo>
                  <a:pt x="0" y="0"/>
                </a:moveTo>
                <a:lnTo>
                  <a:pt x="5349399" y="0"/>
                </a:lnTo>
                <a:lnTo>
                  <a:pt x="5349399" y="1558013"/>
                </a:lnTo>
                <a:lnTo>
                  <a:pt x="0" y="1558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6512236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Gestion des outliers, encodage, imputation, normalisation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5979657">
            <a:off x="2125551" y="5779110"/>
            <a:ext cx="835622" cy="332729"/>
          </a:xfrm>
          <a:custGeom>
            <a:avLst/>
            <a:gdLst/>
            <a:ahLst/>
            <a:cxnLst/>
            <a:rect r="r" b="b" t="t" l="l"/>
            <a:pathLst>
              <a:path h="332729" w="835622">
                <a:moveTo>
                  <a:pt x="0" y="332729"/>
                </a:moveTo>
                <a:lnTo>
                  <a:pt x="835622" y="332729"/>
                </a:lnTo>
                <a:lnTo>
                  <a:pt x="835622" y="0"/>
                </a:lnTo>
                <a:lnTo>
                  <a:pt x="0" y="0"/>
                </a:lnTo>
                <a:lnTo>
                  <a:pt x="0" y="33272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249418" y="5826321"/>
            <a:ext cx="4542487" cy="22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1"/>
              </a:lnSpc>
            </a:pPr>
            <a:r>
              <a:rPr lang="en-US" sz="148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outlier=nan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48909" y="4228295"/>
            <a:ext cx="7131038" cy="198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Encodage :</a:t>
            </a:r>
          </a:p>
          <a:p>
            <a:pPr algn="just" marL="655333" indent="-327666" lvl="1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label encoder (binaire)</a:t>
            </a:r>
          </a:p>
          <a:p>
            <a:pPr algn="just" marL="655333" indent="-327666" lvl="1">
              <a:lnSpc>
                <a:spcPts val="3945"/>
              </a:lnSpc>
              <a:spcBef>
                <a:spcPct val="0"/>
              </a:spcBef>
              <a:buFont typeface="Arial"/>
              <a:buChar char="•"/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one-hot encoding (multimodalités)</a:t>
            </a:r>
          </a:p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 --&gt; augmentation nombre colonnes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5586" y="8104344"/>
            <a:ext cx="5543427" cy="148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Imputation:  valeurs manquantes remplacées par la médiane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48909" y="8104344"/>
            <a:ext cx="7194369" cy="98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Normalisation : échelle de 0 à 1 pour chaque variable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86393"/>
            <a:ext cx="16230600" cy="48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Pour faciliter la modélisation et comparaison des modèles 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4384" y="3936263"/>
            <a:ext cx="1108346" cy="110834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82873" y="4240768"/>
            <a:ext cx="231338" cy="4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b="true" sz="303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27927" y="3927529"/>
            <a:ext cx="1108346" cy="110834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066416" y="4232035"/>
            <a:ext cx="231338" cy="4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b="true" sz="303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44384" y="7752600"/>
            <a:ext cx="1108346" cy="110834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582873" y="8057106"/>
            <a:ext cx="231338" cy="4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b="true" sz="303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27927" y="7752600"/>
            <a:ext cx="1108346" cy="1108346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066416" y="8057106"/>
            <a:ext cx="231338" cy="4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b="true" sz="3035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97754" y="9560400"/>
            <a:ext cx="7961546" cy="48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5"/>
              </a:lnSpc>
              <a:spcBef>
                <a:spcPct val="0"/>
              </a:spcBef>
            </a:pP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</a:t>
            </a:r>
            <a:r>
              <a:rPr lang="en-US" b="true" sz="3035" u="sng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Au final</a:t>
            </a:r>
            <a:r>
              <a:rPr lang="en-US" sz="303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: passage de 122 à 319 features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46627" y="4572720"/>
            <a:ext cx="12794746" cy="151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b="true" sz="12386" spc="-37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MODÉLISATION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70367"/>
            <a:ext cx="9837585" cy="6787933"/>
          </a:xfrm>
          <a:custGeom>
            <a:avLst/>
            <a:gdLst/>
            <a:ahLst/>
            <a:cxnLst/>
            <a:rect r="r" b="b" t="t" l="l"/>
            <a:pathLst>
              <a:path h="6787933" w="9837585">
                <a:moveTo>
                  <a:pt x="0" y="0"/>
                </a:moveTo>
                <a:lnTo>
                  <a:pt x="9837585" y="0"/>
                </a:lnTo>
                <a:lnTo>
                  <a:pt x="9837585" y="6787933"/>
                </a:lnTo>
                <a:lnTo>
                  <a:pt x="0" y="6787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9"/>
              </a:lnSpc>
              <a:spcBef>
                <a:spcPct val="0"/>
              </a:spcBef>
            </a:pPr>
            <a:r>
              <a:rPr lang="en-US" b="true" sz="6699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Différents modèles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48800"/>
            <a:ext cx="9823598" cy="45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(a) XGBoost, (b) LightGBM,  (c) Random 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11613" y="3753798"/>
            <a:ext cx="6147687" cy="465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Régression logistique (relations linéaire)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Forêts aléatoires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Renforcement de gradient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catboost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lightgbm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xgboost</a:t>
            </a: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61920" y="5763100"/>
            <a:ext cx="6307392" cy="3547908"/>
          </a:xfrm>
          <a:custGeom>
            <a:avLst/>
            <a:gdLst/>
            <a:ahLst/>
            <a:cxnLst/>
            <a:rect r="r" b="b" t="t" l="l"/>
            <a:pathLst>
              <a:path h="3547908" w="6307392">
                <a:moveTo>
                  <a:pt x="0" y="0"/>
                </a:moveTo>
                <a:lnTo>
                  <a:pt x="6307392" y="0"/>
                </a:lnTo>
                <a:lnTo>
                  <a:pt x="6307392" y="3547908"/>
                </a:lnTo>
                <a:lnTo>
                  <a:pt x="0" y="3547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9136" y="5763100"/>
            <a:ext cx="3547908" cy="3547908"/>
          </a:xfrm>
          <a:custGeom>
            <a:avLst/>
            <a:gdLst/>
            <a:ahLst/>
            <a:cxnLst/>
            <a:rect r="r" b="b" t="t" l="l"/>
            <a:pathLst>
              <a:path h="3547908" w="3547908">
                <a:moveTo>
                  <a:pt x="0" y="0"/>
                </a:moveTo>
                <a:lnTo>
                  <a:pt x="3547908" y="0"/>
                </a:lnTo>
                <a:lnTo>
                  <a:pt x="3547908" y="3547908"/>
                </a:lnTo>
                <a:lnTo>
                  <a:pt x="0" y="3547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530" y="5763100"/>
            <a:ext cx="4825155" cy="3547908"/>
          </a:xfrm>
          <a:custGeom>
            <a:avLst/>
            <a:gdLst/>
            <a:ahLst/>
            <a:cxnLst/>
            <a:rect r="r" b="b" t="t" l="l"/>
            <a:pathLst>
              <a:path h="3547908" w="4825155">
                <a:moveTo>
                  <a:pt x="0" y="0"/>
                </a:moveTo>
                <a:lnTo>
                  <a:pt x="4825154" y="0"/>
                </a:lnTo>
                <a:lnTo>
                  <a:pt x="4825154" y="3547908"/>
                </a:lnTo>
                <a:lnTo>
                  <a:pt x="0" y="3547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59017"/>
            <a:ext cx="16230600" cy="2353437"/>
          </a:xfrm>
          <a:custGeom>
            <a:avLst/>
            <a:gdLst/>
            <a:ahLst/>
            <a:cxnLst/>
            <a:rect r="r" b="b" t="t" l="l"/>
            <a:pathLst>
              <a:path h="2353437" w="16230600">
                <a:moveTo>
                  <a:pt x="0" y="0"/>
                </a:moveTo>
                <a:lnTo>
                  <a:pt x="16230600" y="0"/>
                </a:lnTo>
                <a:lnTo>
                  <a:pt x="16230600" y="2353437"/>
                </a:lnTo>
                <a:lnTo>
                  <a:pt x="0" y="2353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162306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40"/>
              </a:lnSpc>
              <a:spcBef>
                <a:spcPct val="0"/>
              </a:spcBef>
            </a:pPr>
            <a:r>
              <a:rPr lang="en-US" b="true" sz="67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Itérations et indicateurs de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530" y="9375271"/>
            <a:ext cx="4825155" cy="35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17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ROC-AUC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8714" y="9282433"/>
            <a:ext cx="6307392" cy="706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17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Matrice de confusion : réduire au maximum le nombre de faux négatifs --&gt; fonction coût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79274" y="9282433"/>
            <a:ext cx="3547908" cy="435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724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Temps d’entraînement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65634"/>
            <a:ext cx="16230600" cy="42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67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Entraînement de plusieurs modèles (variation d’hyperparamètres) et comparaison de leurs performances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46627" y="3882158"/>
            <a:ext cx="12794746" cy="289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b="true" sz="12386" spc="-37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RÉSULTATS ET DISCUSSIONS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42637"/>
            <a:ext cx="12197008" cy="5061758"/>
          </a:xfrm>
          <a:custGeom>
            <a:avLst/>
            <a:gdLst/>
            <a:ahLst/>
            <a:cxnLst/>
            <a:rect r="r" b="b" t="t" l="l"/>
            <a:pathLst>
              <a:path h="5061758" w="12197008">
                <a:moveTo>
                  <a:pt x="0" y="0"/>
                </a:moveTo>
                <a:lnTo>
                  <a:pt x="12197008" y="0"/>
                </a:lnTo>
                <a:lnTo>
                  <a:pt x="12197008" y="5061758"/>
                </a:lnTo>
                <a:lnTo>
                  <a:pt x="0" y="5061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Comparaison modèles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5437" y="2723587"/>
            <a:ext cx="4623377" cy="625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630" indent="-321815" lvl="1">
              <a:lnSpc>
                <a:spcPts val="3875"/>
              </a:lnSpc>
              <a:buFont typeface="Arial"/>
              <a:buChar char="•"/>
            </a:pPr>
            <a:r>
              <a:rPr lang="en-US" sz="2981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Objectif : optimiser l’AUC + réduire le temps d’entraînement</a:t>
            </a:r>
          </a:p>
          <a:p>
            <a:pPr algn="l">
              <a:lnSpc>
                <a:spcPts val="3875"/>
              </a:lnSpc>
            </a:pPr>
          </a:p>
          <a:p>
            <a:pPr algn="l" marL="643630" indent="-321815" lvl="1">
              <a:lnSpc>
                <a:spcPts val="3875"/>
              </a:lnSpc>
              <a:buFont typeface="Arial"/>
              <a:buChar char="•"/>
            </a:pPr>
            <a:r>
              <a:rPr lang="en-US" sz="2981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XGBoost semble le meilleur compromis</a:t>
            </a: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  <a:r>
              <a:rPr lang="en-US" sz="2981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recherche approfondie  d’hyperparamètres pour ce modèle + recherche seuil de précision (fonction coût)</a:t>
            </a:r>
          </a:p>
          <a:p>
            <a:pPr algn="l">
              <a:lnSpc>
                <a:spcPts val="3875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197835"/>
            <a:ext cx="12197008" cy="400402"/>
            <a:chOff x="0" y="0"/>
            <a:chExt cx="3212381" cy="1054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12381" cy="105456"/>
            </a:xfrm>
            <a:custGeom>
              <a:avLst/>
              <a:gdLst/>
              <a:ahLst/>
              <a:cxnLst/>
              <a:rect r="r" b="b" t="t" l="l"/>
              <a:pathLst>
                <a:path h="105456" w="3212381">
                  <a:moveTo>
                    <a:pt x="0" y="0"/>
                  </a:moveTo>
                  <a:lnTo>
                    <a:pt x="3212381" y="0"/>
                  </a:lnTo>
                  <a:lnTo>
                    <a:pt x="3212381" y="105456"/>
                  </a:lnTo>
                  <a:lnTo>
                    <a:pt x="0" y="105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212381" cy="13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0467" y="3467100"/>
            <a:ext cx="14347067" cy="5164944"/>
          </a:xfrm>
          <a:custGeom>
            <a:avLst/>
            <a:gdLst/>
            <a:ahLst/>
            <a:cxnLst/>
            <a:rect r="r" b="b" t="t" l="l"/>
            <a:pathLst>
              <a:path h="5164944" w="14347067">
                <a:moveTo>
                  <a:pt x="0" y="0"/>
                </a:moveTo>
                <a:lnTo>
                  <a:pt x="14347066" y="0"/>
                </a:lnTo>
                <a:lnTo>
                  <a:pt x="14347066" y="5164944"/>
                </a:lnTo>
                <a:lnTo>
                  <a:pt x="0" y="516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80371" y="6557002"/>
            <a:ext cx="1279004" cy="976478"/>
            <a:chOff x="0" y="0"/>
            <a:chExt cx="336857" cy="257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857" cy="257179"/>
            </a:xfrm>
            <a:custGeom>
              <a:avLst/>
              <a:gdLst/>
              <a:ahLst/>
              <a:cxnLst/>
              <a:rect r="r" b="b" t="t" l="l"/>
              <a:pathLst>
                <a:path h="257179" w="336857">
                  <a:moveTo>
                    <a:pt x="0" y="0"/>
                  </a:moveTo>
                  <a:lnTo>
                    <a:pt x="336857" y="0"/>
                  </a:lnTo>
                  <a:lnTo>
                    <a:pt x="336857" y="257179"/>
                  </a:lnTo>
                  <a:lnTo>
                    <a:pt x="0" y="25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36857" cy="285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19175"/>
            <a:ext cx="162306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Modèle retenu : avant optimisation du seuil de précision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70144"/>
            <a:ext cx="16230600" cy="139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Taux de faux négatifs trop élevé : proposition de Threshold Optimization </a:t>
            </a: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Fonction coût : f(x) = 10*FN + 1*FP</a:t>
            </a: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 itérations de seuil p(FN) entre 0 et 1 (pas de 0.01)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0467" y="3467100"/>
            <a:ext cx="14347067" cy="5164944"/>
          </a:xfrm>
          <a:custGeom>
            <a:avLst/>
            <a:gdLst/>
            <a:ahLst/>
            <a:cxnLst/>
            <a:rect r="r" b="b" t="t" l="l"/>
            <a:pathLst>
              <a:path h="5164944" w="14347067">
                <a:moveTo>
                  <a:pt x="0" y="0"/>
                </a:moveTo>
                <a:lnTo>
                  <a:pt x="14347066" y="0"/>
                </a:lnTo>
                <a:lnTo>
                  <a:pt x="14347066" y="5164944"/>
                </a:lnTo>
                <a:lnTo>
                  <a:pt x="0" y="516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80371" y="6557002"/>
            <a:ext cx="1279004" cy="976478"/>
            <a:chOff x="0" y="0"/>
            <a:chExt cx="336857" cy="257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857" cy="257179"/>
            </a:xfrm>
            <a:custGeom>
              <a:avLst/>
              <a:gdLst/>
              <a:ahLst/>
              <a:cxnLst/>
              <a:rect r="r" b="b" t="t" l="l"/>
              <a:pathLst>
                <a:path h="257179" w="336857">
                  <a:moveTo>
                    <a:pt x="0" y="0"/>
                  </a:moveTo>
                  <a:lnTo>
                    <a:pt x="336857" y="0"/>
                  </a:lnTo>
                  <a:lnTo>
                    <a:pt x="336857" y="257179"/>
                  </a:lnTo>
                  <a:lnTo>
                    <a:pt x="0" y="25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36857" cy="285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3467100"/>
            <a:ext cx="7173533" cy="5148316"/>
          </a:xfrm>
          <a:custGeom>
            <a:avLst/>
            <a:gdLst/>
            <a:ahLst/>
            <a:cxnLst/>
            <a:rect r="r" b="b" t="t" l="l"/>
            <a:pathLst>
              <a:path h="5148316" w="7173533">
                <a:moveTo>
                  <a:pt x="0" y="0"/>
                </a:moveTo>
                <a:lnTo>
                  <a:pt x="7173533" y="0"/>
                </a:lnTo>
                <a:lnTo>
                  <a:pt x="7173533" y="5148316"/>
                </a:lnTo>
                <a:lnTo>
                  <a:pt x="0" y="5148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19175"/>
            <a:ext cx="162306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Modèle retenu : avant optimisation du seuil de précision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670144"/>
            <a:ext cx="16230600" cy="139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Réduction du taux de FN de 7.70% --&gt; 2.78%  via seuil (0.091)</a:t>
            </a: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Augmentation</a:t>
            </a: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du taux de FP en contrepartie: 0.29% --&gt; 22.12%</a:t>
            </a: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Augmenter le coût des FN au-delà va drastiquement augmenter les FP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916829" y="0"/>
            <a:ext cx="10628346" cy="10287000"/>
          </a:xfrm>
          <a:prstGeom prst="rect">
            <a:avLst/>
          </a:prstGeom>
          <a:solidFill>
            <a:srgbClr val="F8FF78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188068" y="1028700"/>
            <a:ext cx="6156957" cy="615693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00" r="0" b="-2500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4240" y="4063499"/>
            <a:ext cx="2277583" cy="22775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23617" y="5581429"/>
            <a:ext cx="3501321" cy="4114800"/>
          </a:xfrm>
          <a:custGeom>
            <a:avLst/>
            <a:gdLst/>
            <a:ahLst/>
            <a:cxnLst/>
            <a:rect r="r" b="b" t="t" l="l"/>
            <a:pathLst>
              <a:path h="4114800" w="3501321">
                <a:moveTo>
                  <a:pt x="0" y="0"/>
                </a:moveTo>
                <a:lnTo>
                  <a:pt x="3501321" y="0"/>
                </a:lnTo>
                <a:lnTo>
                  <a:pt x="3501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4240" y="1047102"/>
            <a:ext cx="6582710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20"/>
              </a:lnSpc>
              <a:spcBef>
                <a:spcPct val="0"/>
              </a:spcBef>
            </a:pPr>
            <a:r>
              <a:rPr lang="en-US" b="true" sz="71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Les crédits à la consommation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2276" y="7354507"/>
            <a:ext cx="4160159" cy="54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2"/>
              </a:lnSpc>
            </a:pPr>
            <a:r>
              <a:rPr lang="en-US" sz="172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Environ 1500 mds en août 2020.</a:t>
            </a:r>
          </a:p>
          <a:p>
            <a:pPr algn="l">
              <a:lnSpc>
                <a:spcPts val="2242"/>
              </a:lnSpc>
            </a:pPr>
            <a:r>
              <a:rPr lang="en-US" sz="172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Augmentation de 30%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2276" y="5202291"/>
            <a:ext cx="39610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~1950 mds $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2276" y="6091175"/>
            <a:ext cx="4901773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Encours total des crédits (USA)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276" y="6734430"/>
            <a:ext cx="5627032" cy="22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2"/>
              </a:lnSpc>
            </a:pPr>
            <a:r>
              <a:rPr lang="en-US" sz="1425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Février 2025 (source: https://fred.stlouisfed.org/series/CONSUMER)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434" y="2302971"/>
            <a:ext cx="6145654" cy="7053835"/>
          </a:xfrm>
          <a:custGeom>
            <a:avLst/>
            <a:gdLst/>
            <a:ahLst/>
            <a:cxnLst/>
            <a:rect r="r" b="b" t="t" l="l"/>
            <a:pathLst>
              <a:path h="7053835" w="6145654">
                <a:moveTo>
                  <a:pt x="0" y="0"/>
                </a:moveTo>
                <a:lnTo>
                  <a:pt x="6145654" y="0"/>
                </a:lnTo>
                <a:lnTo>
                  <a:pt x="6145654" y="7053836"/>
                </a:lnTo>
                <a:lnTo>
                  <a:pt x="0" y="705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62916" y="5924049"/>
            <a:ext cx="11301259" cy="3432757"/>
            <a:chOff x="0" y="0"/>
            <a:chExt cx="15068345" cy="4577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68345" cy="4577010"/>
            </a:xfrm>
            <a:custGeom>
              <a:avLst/>
              <a:gdLst/>
              <a:ahLst/>
              <a:cxnLst/>
              <a:rect r="r" b="b" t="t" l="l"/>
              <a:pathLst>
                <a:path h="4577010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4577010"/>
                  </a:lnTo>
                  <a:lnTo>
                    <a:pt x="0" y="4577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00661"/>
              <a:ext cx="277255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FE8015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TARGET =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62916" y="2302971"/>
            <a:ext cx="11301259" cy="3446884"/>
            <a:chOff x="0" y="0"/>
            <a:chExt cx="15068345" cy="45958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68345" cy="4595845"/>
            </a:xfrm>
            <a:custGeom>
              <a:avLst/>
              <a:gdLst/>
              <a:ahLst/>
              <a:cxnLst/>
              <a:rect r="r" b="b" t="t" l="l"/>
              <a:pathLst>
                <a:path h="4595845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4595845"/>
                  </a:lnTo>
                  <a:lnTo>
                    <a:pt x="0" y="4595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917297"/>
              <a:ext cx="277255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2477B5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TARGET = 0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8082" y="7281590"/>
            <a:ext cx="2845190" cy="244538"/>
            <a:chOff x="0" y="0"/>
            <a:chExt cx="749350" cy="64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9350" cy="64405"/>
            </a:xfrm>
            <a:custGeom>
              <a:avLst/>
              <a:gdLst/>
              <a:ahLst/>
              <a:cxnLst/>
              <a:rect r="r" b="b" t="t" l="l"/>
              <a:pathLst>
                <a:path h="64405" w="749350">
                  <a:moveTo>
                    <a:pt x="0" y="0"/>
                  </a:moveTo>
                  <a:lnTo>
                    <a:pt x="749350" y="0"/>
                  </a:lnTo>
                  <a:lnTo>
                    <a:pt x="749350" y="64405"/>
                  </a:lnTo>
                  <a:lnTo>
                    <a:pt x="0" y="644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749350" cy="92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Explications globale et locale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5434" y="9479340"/>
            <a:ext cx="6145654" cy="40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4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Explication globale du modèle (SHAP)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62916" y="9479340"/>
            <a:ext cx="11301259" cy="40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4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Explication locales du modèle (LIME)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2866" y="3103969"/>
            <a:ext cx="1781002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b="true" sz="1400">
                <a:solidFill>
                  <a:srgbClr val="5CE1E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Feature engineering</a:t>
            </a:r>
            <a:r>
              <a:rPr lang="en-US" b="true" sz="1400">
                <a:solidFill>
                  <a:srgbClr val="5CE1E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866" y="2425485"/>
            <a:ext cx="1781002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b="true" sz="1400">
                <a:solidFill>
                  <a:srgbClr val="FFDE5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Bureau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2866" y="2755202"/>
            <a:ext cx="1781002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  <a:spcBef>
                <a:spcPct val="0"/>
              </a:spcBef>
            </a:pPr>
            <a:r>
              <a:rPr lang="en-US" b="true" sz="1400">
                <a:solidFill>
                  <a:srgbClr val="FF914D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Previous Application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25521" y="4156761"/>
            <a:ext cx="2397751" cy="239460"/>
            <a:chOff x="0" y="0"/>
            <a:chExt cx="631506" cy="630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1506" cy="63068"/>
            </a:xfrm>
            <a:custGeom>
              <a:avLst/>
              <a:gdLst/>
              <a:ahLst/>
              <a:cxnLst/>
              <a:rect r="r" b="b" t="t" l="l"/>
              <a:pathLst>
                <a:path h="63068" w="631506">
                  <a:moveTo>
                    <a:pt x="0" y="0"/>
                  </a:moveTo>
                  <a:lnTo>
                    <a:pt x="631506" y="0"/>
                  </a:lnTo>
                  <a:lnTo>
                    <a:pt x="631506" y="63068"/>
                  </a:lnTo>
                  <a:lnTo>
                    <a:pt x="0" y="63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631506" cy="91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823771" y="6974512"/>
            <a:ext cx="2299500" cy="223950"/>
            <a:chOff x="0" y="0"/>
            <a:chExt cx="605630" cy="589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05630" cy="58983"/>
            </a:xfrm>
            <a:custGeom>
              <a:avLst/>
              <a:gdLst/>
              <a:ahLst/>
              <a:cxnLst/>
              <a:rect r="r" b="b" t="t" l="l"/>
              <a:pathLst>
                <a:path h="58983" w="605630">
                  <a:moveTo>
                    <a:pt x="0" y="0"/>
                  </a:moveTo>
                  <a:lnTo>
                    <a:pt x="605630" y="0"/>
                  </a:lnTo>
                  <a:lnTo>
                    <a:pt x="605630" y="58983"/>
                  </a:lnTo>
                  <a:lnTo>
                    <a:pt x="0" y="58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605630" cy="87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1176" y="7914788"/>
            <a:ext cx="3722095" cy="225783"/>
            <a:chOff x="0" y="0"/>
            <a:chExt cx="980305" cy="5946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0305" cy="59466"/>
            </a:xfrm>
            <a:custGeom>
              <a:avLst/>
              <a:gdLst/>
              <a:ahLst/>
              <a:cxnLst/>
              <a:rect r="r" b="b" t="t" l="l"/>
              <a:pathLst>
                <a:path h="59466" w="980305">
                  <a:moveTo>
                    <a:pt x="0" y="0"/>
                  </a:moveTo>
                  <a:lnTo>
                    <a:pt x="980305" y="0"/>
                  </a:lnTo>
                  <a:lnTo>
                    <a:pt x="980305" y="59466"/>
                  </a:lnTo>
                  <a:lnTo>
                    <a:pt x="0" y="59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8015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980305" cy="88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0104" y="8531097"/>
            <a:ext cx="2953168" cy="225783"/>
            <a:chOff x="0" y="0"/>
            <a:chExt cx="777789" cy="5946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7789" cy="59466"/>
            </a:xfrm>
            <a:custGeom>
              <a:avLst/>
              <a:gdLst/>
              <a:ahLst/>
              <a:cxnLst/>
              <a:rect r="r" b="b" t="t" l="l"/>
              <a:pathLst>
                <a:path h="59466" w="777789">
                  <a:moveTo>
                    <a:pt x="0" y="0"/>
                  </a:moveTo>
                  <a:lnTo>
                    <a:pt x="777789" y="0"/>
                  </a:lnTo>
                  <a:lnTo>
                    <a:pt x="777789" y="59466"/>
                  </a:lnTo>
                  <a:lnTo>
                    <a:pt x="0" y="594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8015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777789" cy="88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36704" y="5143500"/>
            <a:ext cx="3486568" cy="193076"/>
            <a:chOff x="0" y="0"/>
            <a:chExt cx="918273" cy="5085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18273" cy="50851"/>
            </a:xfrm>
            <a:custGeom>
              <a:avLst/>
              <a:gdLst/>
              <a:ahLst/>
              <a:cxnLst/>
              <a:rect r="r" b="b" t="t" l="l"/>
              <a:pathLst>
                <a:path h="50851" w="918273">
                  <a:moveTo>
                    <a:pt x="0" y="0"/>
                  </a:moveTo>
                  <a:lnTo>
                    <a:pt x="918273" y="0"/>
                  </a:lnTo>
                  <a:lnTo>
                    <a:pt x="918273" y="50851"/>
                  </a:lnTo>
                  <a:lnTo>
                    <a:pt x="0" y="50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E8015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918273" cy="79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2474" y="4805250"/>
            <a:ext cx="3010798" cy="223950"/>
            <a:chOff x="0" y="0"/>
            <a:chExt cx="792967" cy="589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92967" cy="58983"/>
            </a:xfrm>
            <a:custGeom>
              <a:avLst/>
              <a:gdLst/>
              <a:ahLst/>
              <a:cxnLst/>
              <a:rect r="r" b="b" t="t" l="l"/>
              <a:pathLst>
                <a:path h="58983" w="792967">
                  <a:moveTo>
                    <a:pt x="0" y="0"/>
                  </a:moveTo>
                  <a:lnTo>
                    <a:pt x="792967" y="0"/>
                  </a:lnTo>
                  <a:lnTo>
                    <a:pt x="792967" y="58983"/>
                  </a:lnTo>
                  <a:lnTo>
                    <a:pt x="0" y="589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792967" cy="87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76328"/>
            <a:ext cx="13435113" cy="6919083"/>
          </a:xfrm>
          <a:custGeom>
            <a:avLst/>
            <a:gdLst/>
            <a:ahLst/>
            <a:cxnLst/>
            <a:rect r="r" b="b" t="t" l="l"/>
            <a:pathLst>
              <a:path h="6919083" w="13435113">
                <a:moveTo>
                  <a:pt x="0" y="0"/>
                </a:moveTo>
                <a:lnTo>
                  <a:pt x="13435113" y="0"/>
                </a:lnTo>
                <a:lnTo>
                  <a:pt x="13435113" y="6919083"/>
                </a:lnTo>
                <a:lnTo>
                  <a:pt x="0" y="6919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Simplification du modèle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28602" y="4301027"/>
            <a:ext cx="3124481" cy="191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981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Modèle simplifié à 60 paramètres plus performant (gain)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590325" y="421126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46627" y="4572721"/>
            <a:ext cx="12794746" cy="151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b="true" sz="12386" spc="-371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Travail réalisé, solution retenue: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062" y="2829730"/>
            <a:ext cx="16897876" cy="55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Enrichissement d’un dataset de base (application_train) avec plusieurs autres sources de données (data merging, feature engineering etc.)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Entraînement de divers modèles (Régression logistique, Forêt aléatoire, Renforcement de gradient), minimisation du taux de faux négatifs via la minimisation de la fonction coût.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Mise en place d’une explication globale et locale du modèle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Proposition d’un modèle simplifié (réduction nombre de paramètres):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Moins de sollicitation pour les clients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Rapidité d’apprentissage et d’exécution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Explication locale (et globale) simplifiée : plus simple pour le chargé de clientèle et le client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Bold"/>
                <a:ea typeface="Aileron Bold"/>
                <a:cs typeface="Aileron Bold"/>
                <a:sym typeface="Aileron Bold"/>
              </a:rPr>
              <a:t>Limites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5062" y="2828177"/>
            <a:ext cx="16897876" cy="465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partie analyse, nettoyage des données peut toujours être améliorée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puissance de calcul et l’instabilité de Collab empêchait l’entrainement d’un plus grand nombre de modèles</a:t>
            </a:r>
          </a:p>
          <a:p>
            <a:pPr algn="l">
              <a:lnSpc>
                <a:spcPts val="3746"/>
              </a:lnSpc>
            </a:pPr>
          </a:p>
          <a:p>
            <a:pPr algn="l" marL="622262" indent="-311131" lvl="1">
              <a:lnSpc>
                <a:spcPts val="3746"/>
              </a:lnSpc>
              <a:buFont typeface="Arial"/>
              <a:buChar char="•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Explications globale (et surtout) locale difficiles à interpréter. Recommandations: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Travail de catégorisation des différents labels à destination des chargés de clientèle / clients.</a:t>
            </a:r>
          </a:p>
          <a:p>
            <a:pPr algn="l" marL="1244523" indent="-414841" lvl="2">
              <a:lnSpc>
                <a:spcPts val="3746"/>
              </a:lnSpc>
              <a:buFont typeface="Arial"/>
              <a:buChar char="⚬"/>
            </a:pPr>
            <a:r>
              <a:rPr lang="en-US" sz="288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Certains résultats peuvent sembler contre-intuitifs : étudier la pertinence de certaines variables</a:t>
            </a:r>
          </a:p>
          <a:p>
            <a:pPr algn="l">
              <a:lnSpc>
                <a:spcPts val="374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82715" y="1792225"/>
            <a:ext cx="5657850" cy="565785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61652" y="-2828925"/>
            <a:ext cx="5657850" cy="5657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286061"/>
            <a:ext cx="8790802" cy="3335089"/>
            <a:chOff x="0" y="0"/>
            <a:chExt cx="11721070" cy="44467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1721070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 u="none">
                  <a:solidFill>
                    <a:srgbClr val="1B1B1B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Merci pour votre attention 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86151"/>
              <a:ext cx="9811874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 questions ? J’y réponds !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7266" y="4945371"/>
            <a:ext cx="6156957" cy="615693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045" r="0" b="-48954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8156" y="3977656"/>
            <a:ext cx="2331687" cy="233168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78156" y="6926613"/>
            <a:ext cx="2331687" cy="2331687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978156" y="1082056"/>
            <a:ext cx="2331687" cy="233168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262924" y="1609900"/>
            <a:ext cx="1762152" cy="967582"/>
          </a:xfrm>
          <a:custGeom>
            <a:avLst/>
            <a:gdLst/>
            <a:ahLst/>
            <a:cxnLst/>
            <a:rect r="r" b="b" t="t" l="l"/>
            <a:pathLst>
              <a:path h="967582" w="1762152">
                <a:moveTo>
                  <a:pt x="0" y="0"/>
                </a:moveTo>
                <a:lnTo>
                  <a:pt x="1762152" y="0"/>
                </a:lnTo>
                <a:lnTo>
                  <a:pt x="1762152" y="967581"/>
                </a:lnTo>
                <a:lnTo>
                  <a:pt x="0" y="96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64458" y="4390880"/>
            <a:ext cx="1359084" cy="1505240"/>
          </a:xfrm>
          <a:custGeom>
            <a:avLst/>
            <a:gdLst/>
            <a:ahLst/>
            <a:cxnLst/>
            <a:rect r="r" b="b" t="t" l="l"/>
            <a:pathLst>
              <a:path h="1505240" w="1359084">
                <a:moveTo>
                  <a:pt x="0" y="0"/>
                </a:moveTo>
                <a:lnTo>
                  <a:pt x="1359084" y="0"/>
                </a:lnTo>
                <a:lnTo>
                  <a:pt x="1359084" y="1505240"/>
                </a:lnTo>
                <a:lnTo>
                  <a:pt x="0" y="1505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5249" y="7383705"/>
            <a:ext cx="1417502" cy="1417502"/>
          </a:xfrm>
          <a:custGeom>
            <a:avLst/>
            <a:gdLst/>
            <a:ahLst/>
            <a:cxnLst/>
            <a:rect r="r" b="b" t="t" l="l"/>
            <a:pathLst>
              <a:path h="1417502" w="1417502">
                <a:moveTo>
                  <a:pt x="0" y="0"/>
                </a:moveTo>
                <a:lnTo>
                  <a:pt x="1417502" y="0"/>
                </a:lnTo>
                <a:lnTo>
                  <a:pt x="1417502" y="1417503"/>
                </a:lnTo>
                <a:lnTo>
                  <a:pt x="0" y="14175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19175"/>
            <a:ext cx="550706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Objectifs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00837" y="4151171"/>
            <a:ext cx="5198293" cy="2747081"/>
            <a:chOff x="0" y="0"/>
            <a:chExt cx="6931057" cy="36627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6931057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Ress</a:t>
              </a:r>
              <a:r>
                <a:rPr lang="en-US" b="true" sz="2600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ources à disposition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09626"/>
              <a:ext cx="6931057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8" tooltip="https://docs.google.com/spreadsheets/d/1DUF2isFWsqVSYhbaACYtbgcLi_YjDqpE3GLQIVgkKQg/edit#gid=69851113"/>
                </a:rPr>
                <a:t>L</a:t>
              </a: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9" tooltip="https://docs.google.com/spreadsheets/d/1DUF2isFWsqVSYhbaACYtbgcLi_YjDqpE3GLQIVgkKQg/edit#gid=69851113"/>
                </a:rPr>
                <a:t>es données exploitées: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10" tooltip="https://docs.google.com/spreadsheets/d/1DUF2isFWsqVSYhbaACYtbgcLi_YjDqpE3GLQIVgkKQg/edit#gid=69851113"/>
                </a:rPr>
                <a:t>historique de prêts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11" tooltip="https://docs.google.com/spreadsheets/d/1DUF2isFWsqVSYhbaACYtbgcLi_YjDqpE3GLQIVgkKQg/edit#gid=69851113"/>
                </a:rPr>
                <a:t>historiques d’informations financières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12" tooltip="https://docs.google.com/spreadsheets/d/1DUF2isFWsqVSYhbaACYtbgcLi_YjDqpE3GLQIVgkKQg/edit#gid=69851113"/>
                </a:rPr>
                <a:t>informations sur le comportement des emprunteurs</a:t>
              </a:r>
            </a:p>
            <a:p>
              <a:pPr algn="l">
                <a:lnSpc>
                  <a:spcPts val="273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00837" y="7100128"/>
            <a:ext cx="5198293" cy="2404181"/>
            <a:chOff x="0" y="0"/>
            <a:chExt cx="6931057" cy="32055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6931057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Public visé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09626"/>
              <a:ext cx="6931057" cy="22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Le modèle devra être utilisé par les chargés de relation client. Le modèle devra être: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facile à interpréter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indiquer l’importance des variables menant au calcul du score du client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00837" y="1255571"/>
            <a:ext cx="5198293" cy="1375481"/>
            <a:chOff x="0" y="0"/>
            <a:chExt cx="6931057" cy="183397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6931057" cy="546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8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1B1B1B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Mise en place d’un scoring crédit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09626"/>
              <a:ext cx="6931057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1B1B1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Il visera à valider ou non l’accord d’un prêt pour un client souhaitant en contracter un.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Mise en place d’un scoring crédit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1511" y="5329407"/>
            <a:ext cx="294057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Présentation des données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1511" y="4266660"/>
            <a:ext cx="29405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O1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98166"/>
            <a:ext cx="2940570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Contenu, sources, etc.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2144" y="5313532"/>
            <a:ext cx="2940570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Analyse exploratoire des données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3082" y="4245705"/>
            <a:ext cx="29405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3082" y="7257659"/>
            <a:ext cx="29405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merging,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engineering,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pre-processing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3715" y="5313532"/>
            <a:ext cx="2940570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Modélisation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3715" y="4245705"/>
            <a:ext cx="29405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3715" y="7257659"/>
            <a:ext cx="29405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Présentation des différents modèles utilisables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95285" y="5236982"/>
            <a:ext cx="2940570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Résultats et discussions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95285" y="4266660"/>
            <a:ext cx="29405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95285" y="7257659"/>
            <a:ext cx="2940570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Performances des modèles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modèle </a:t>
            </a: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retenu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explications globales/locales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16856" y="5236982"/>
            <a:ext cx="2940570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Rétrospective et pistes d’amélioration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16856" y="4273010"/>
            <a:ext cx="294057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u="sng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6856" y="7257659"/>
            <a:ext cx="294057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Travail réalisé, solution retenue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46627" y="3882158"/>
            <a:ext cx="12794746" cy="289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b="true" sz="12386" spc="-37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PRÉSENTATION DES DONNÉES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29967"/>
            <a:ext cx="16230600" cy="5153216"/>
          </a:xfrm>
          <a:custGeom>
            <a:avLst/>
            <a:gdLst/>
            <a:ahLst/>
            <a:cxnLst/>
            <a:rect r="r" b="b" t="t" l="l"/>
            <a:pathLst>
              <a:path h="5153216" w="16230600">
                <a:moveTo>
                  <a:pt x="0" y="0"/>
                </a:moveTo>
                <a:lnTo>
                  <a:pt x="16230600" y="0"/>
                </a:lnTo>
                <a:lnTo>
                  <a:pt x="16230600" y="5153216"/>
                </a:lnTo>
                <a:lnTo>
                  <a:pt x="0" y="515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8092" y="1019175"/>
            <a:ext cx="976120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La base de données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5377419"/>
            <a:ext cx="16230600" cy="702156"/>
            <a:chOff x="0" y="0"/>
            <a:chExt cx="4274726" cy="184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84930"/>
            </a:xfrm>
            <a:custGeom>
              <a:avLst/>
              <a:gdLst/>
              <a:ahLst/>
              <a:cxnLst/>
              <a:rect r="r" b="b" t="t" l="l"/>
              <a:pathLst>
                <a:path h="18493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4930"/>
                  </a:lnTo>
                  <a:lnTo>
                    <a:pt x="0" y="184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89908" y="8671492"/>
            <a:ext cx="538613" cy="47625"/>
            <a:chOff x="0" y="0"/>
            <a:chExt cx="141857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57" cy="12543"/>
            </a:xfrm>
            <a:custGeom>
              <a:avLst/>
              <a:gdLst/>
              <a:ahLst/>
              <a:cxnLst/>
              <a:rect r="r" b="b" t="t" l="l"/>
              <a:pathLst>
                <a:path h="12543" w="141857">
                  <a:moveTo>
                    <a:pt x="6272" y="0"/>
                  </a:moveTo>
                  <a:lnTo>
                    <a:pt x="135585" y="0"/>
                  </a:lnTo>
                  <a:cubicBezTo>
                    <a:pt x="137249" y="0"/>
                    <a:pt x="138844" y="661"/>
                    <a:pt x="140020" y="1837"/>
                  </a:cubicBezTo>
                  <a:cubicBezTo>
                    <a:pt x="141196" y="3013"/>
                    <a:pt x="141857" y="4608"/>
                    <a:pt x="141857" y="6272"/>
                  </a:cubicBezTo>
                  <a:lnTo>
                    <a:pt x="141857" y="6272"/>
                  </a:lnTo>
                  <a:cubicBezTo>
                    <a:pt x="141857" y="7935"/>
                    <a:pt x="141196" y="9530"/>
                    <a:pt x="140020" y="10706"/>
                  </a:cubicBezTo>
                  <a:cubicBezTo>
                    <a:pt x="138844" y="11882"/>
                    <a:pt x="137249" y="12543"/>
                    <a:pt x="1355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1857" cy="4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457242" y="8511808"/>
            <a:ext cx="5802058" cy="30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8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données principales (emprunts)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6524425"/>
            <a:ext cx="16230600" cy="452618"/>
            <a:chOff x="0" y="0"/>
            <a:chExt cx="4274726" cy="1192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4726" cy="119208"/>
            </a:xfrm>
            <a:custGeom>
              <a:avLst/>
              <a:gdLst/>
              <a:ahLst/>
              <a:cxnLst/>
              <a:rect r="r" b="b" t="t" l="l"/>
              <a:pathLst>
                <a:path h="11920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19208"/>
                  </a:lnTo>
                  <a:lnTo>
                    <a:pt x="0" y="119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274726" cy="147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958239"/>
            <a:ext cx="16230600" cy="1419179"/>
            <a:chOff x="0" y="0"/>
            <a:chExt cx="4274726" cy="3737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373776"/>
            </a:xfrm>
            <a:custGeom>
              <a:avLst/>
              <a:gdLst/>
              <a:ahLst/>
              <a:cxnLst/>
              <a:rect r="r" b="b" t="t" l="l"/>
              <a:pathLst>
                <a:path h="3737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373776"/>
                  </a:lnTo>
                  <a:lnTo>
                    <a:pt x="0" y="373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274726" cy="402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6092909"/>
            <a:ext cx="16230600" cy="361614"/>
            <a:chOff x="0" y="0"/>
            <a:chExt cx="4274726" cy="952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74726" cy="95240"/>
            </a:xfrm>
            <a:custGeom>
              <a:avLst/>
              <a:gdLst/>
              <a:ahLst/>
              <a:cxnLst/>
              <a:rect r="r" b="b" t="t" l="l"/>
              <a:pathLst>
                <a:path h="95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95240"/>
                  </a:lnTo>
                  <a:lnTo>
                    <a:pt x="0" y="95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274726" cy="123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7043718"/>
            <a:ext cx="16230600" cy="385943"/>
            <a:chOff x="0" y="0"/>
            <a:chExt cx="4274726" cy="1016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74726" cy="101647"/>
            </a:xfrm>
            <a:custGeom>
              <a:avLst/>
              <a:gdLst/>
              <a:ahLst/>
              <a:cxnLst/>
              <a:rect r="r" b="b" t="t" l="l"/>
              <a:pathLst>
                <a:path h="10164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01647"/>
                  </a:lnTo>
                  <a:lnTo>
                    <a:pt x="0" y="101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274726" cy="130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789908" y="9040217"/>
            <a:ext cx="538613" cy="47625"/>
            <a:chOff x="0" y="0"/>
            <a:chExt cx="141857" cy="125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857" cy="12543"/>
            </a:xfrm>
            <a:custGeom>
              <a:avLst/>
              <a:gdLst/>
              <a:ahLst/>
              <a:cxnLst/>
              <a:rect r="r" b="b" t="t" l="l"/>
              <a:pathLst>
                <a:path h="12543" w="141857">
                  <a:moveTo>
                    <a:pt x="6272" y="0"/>
                  </a:moveTo>
                  <a:lnTo>
                    <a:pt x="135585" y="0"/>
                  </a:lnTo>
                  <a:cubicBezTo>
                    <a:pt x="137249" y="0"/>
                    <a:pt x="138844" y="661"/>
                    <a:pt x="140020" y="1837"/>
                  </a:cubicBezTo>
                  <a:cubicBezTo>
                    <a:pt x="141196" y="3013"/>
                    <a:pt x="141857" y="4608"/>
                    <a:pt x="141857" y="6272"/>
                  </a:cubicBezTo>
                  <a:lnTo>
                    <a:pt x="141857" y="6272"/>
                  </a:lnTo>
                  <a:cubicBezTo>
                    <a:pt x="141857" y="7935"/>
                    <a:pt x="141196" y="9530"/>
                    <a:pt x="140020" y="10706"/>
                  </a:cubicBezTo>
                  <a:cubicBezTo>
                    <a:pt x="138844" y="11882"/>
                    <a:pt x="137249" y="12543"/>
                    <a:pt x="1355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E8015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41857" cy="4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457242" y="8880533"/>
            <a:ext cx="4952480" cy="30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8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données précédents emprunts immobiliers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789908" y="9407211"/>
            <a:ext cx="538613" cy="47625"/>
            <a:chOff x="0" y="0"/>
            <a:chExt cx="141857" cy="1254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1857" cy="12543"/>
            </a:xfrm>
            <a:custGeom>
              <a:avLst/>
              <a:gdLst/>
              <a:ahLst/>
              <a:cxnLst/>
              <a:rect r="r" b="b" t="t" l="l"/>
              <a:pathLst>
                <a:path h="12543" w="141857">
                  <a:moveTo>
                    <a:pt x="6272" y="0"/>
                  </a:moveTo>
                  <a:lnTo>
                    <a:pt x="135585" y="0"/>
                  </a:lnTo>
                  <a:cubicBezTo>
                    <a:pt x="137249" y="0"/>
                    <a:pt x="138844" y="661"/>
                    <a:pt x="140020" y="1837"/>
                  </a:cubicBezTo>
                  <a:cubicBezTo>
                    <a:pt x="141196" y="3013"/>
                    <a:pt x="141857" y="4608"/>
                    <a:pt x="141857" y="6272"/>
                  </a:cubicBezTo>
                  <a:lnTo>
                    <a:pt x="141857" y="6272"/>
                  </a:lnTo>
                  <a:cubicBezTo>
                    <a:pt x="141857" y="7935"/>
                    <a:pt x="141196" y="9530"/>
                    <a:pt x="140020" y="10706"/>
                  </a:cubicBezTo>
                  <a:cubicBezTo>
                    <a:pt x="138844" y="11882"/>
                    <a:pt x="137249" y="12543"/>
                    <a:pt x="13558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41857" cy="4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457242" y="9247527"/>
            <a:ext cx="5802058" cy="30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8"/>
              </a:lnSpc>
            </a:pPr>
            <a:r>
              <a:rPr lang="en-US" sz="18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données financières déclarées à un bureau de crédits</a:t>
            </a:r>
          </a:p>
        </p:txBody>
      </p:sp>
      <p:sp>
        <p:nvSpPr>
          <p:cNvPr name="Freeform 32" id="32"/>
          <p:cNvSpPr/>
          <p:nvPr/>
        </p:nvSpPr>
        <p:spPr>
          <a:xfrm flipH="false" flipV="true" rot="6243835">
            <a:off x="-914333" y="6874376"/>
            <a:ext cx="3254577" cy="1295913"/>
          </a:xfrm>
          <a:custGeom>
            <a:avLst/>
            <a:gdLst/>
            <a:ahLst/>
            <a:cxnLst/>
            <a:rect r="r" b="b" t="t" l="l"/>
            <a:pathLst>
              <a:path h="1295913" w="3254577">
                <a:moveTo>
                  <a:pt x="0" y="1295914"/>
                </a:moveTo>
                <a:lnTo>
                  <a:pt x="3254577" y="1295914"/>
                </a:lnTo>
                <a:lnTo>
                  <a:pt x="3254577" y="0"/>
                </a:lnTo>
                <a:lnTo>
                  <a:pt x="0" y="0"/>
                </a:lnTo>
                <a:lnTo>
                  <a:pt x="0" y="12959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1113862" y="8700067"/>
            <a:ext cx="5311311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 = 0 : la personne a remboursé le prêt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 = 1 : défaut de paiement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7644" y="2285947"/>
            <a:ext cx="11774135" cy="7579599"/>
          </a:xfrm>
          <a:custGeom>
            <a:avLst/>
            <a:gdLst/>
            <a:ahLst/>
            <a:cxnLst/>
            <a:rect r="r" b="b" t="t" l="l"/>
            <a:pathLst>
              <a:path h="7579599" w="11774135">
                <a:moveTo>
                  <a:pt x="0" y="0"/>
                </a:moveTo>
                <a:lnTo>
                  <a:pt x="11774135" y="0"/>
                </a:lnTo>
                <a:lnTo>
                  <a:pt x="11774135" y="7579599"/>
                </a:lnTo>
                <a:lnTo>
                  <a:pt x="0" y="757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8817" y="2338807"/>
            <a:ext cx="3220222" cy="1653643"/>
            <a:chOff x="0" y="0"/>
            <a:chExt cx="848124" cy="435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124" cy="435527"/>
            </a:xfrm>
            <a:custGeom>
              <a:avLst/>
              <a:gdLst/>
              <a:ahLst/>
              <a:cxnLst/>
              <a:rect r="r" b="b" t="t" l="l"/>
              <a:pathLst>
                <a:path h="435527" w="848124">
                  <a:moveTo>
                    <a:pt x="0" y="0"/>
                  </a:moveTo>
                  <a:lnTo>
                    <a:pt x="848124" y="0"/>
                  </a:lnTo>
                  <a:lnTo>
                    <a:pt x="848124" y="435527"/>
                  </a:lnTo>
                  <a:lnTo>
                    <a:pt x="0" y="4355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48124" cy="464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863393" y="2996332"/>
            <a:ext cx="4952480" cy="651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520" indent="-318760" lvl="1">
              <a:lnSpc>
                <a:spcPts val="3838"/>
              </a:lnSpc>
              <a:buFont typeface="Arial"/>
              <a:buChar char="•"/>
            </a:pPr>
            <a:r>
              <a:rPr lang="en-US" sz="29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Source: Kaggle</a:t>
            </a:r>
          </a:p>
          <a:p>
            <a:pPr algn="l">
              <a:lnSpc>
                <a:spcPts val="2793"/>
              </a:lnSpc>
            </a:pPr>
          </a:p>
          <a:p>
            <a:pPr algn="l">
              <a:lnSpc>
                <a:spcPts val="2793"/>
              </a:lnSpc>
            </a:pPr>
          </a:p>
          <a:p>
            <a:pPr algn="l" marL="637520" indent="-318760" lvl="1">
              <a:lnSpc>
                <a:spcPts val="3838"/>
              </a:lnSpc>
              <a:buFont typeface="Arial"/>
              <a:buChar char="•"/>
            </a:pPr>
            <a:r>
              <a:rPr lang="en-US" sz="29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Données bancaires anonymisées</a:t>
            </a:r>
          </a:p>
          <a:p>
            <a:pPr algn="l">
              <a:lnSpc>
                <a:spcPts val="3838"/>
              </a:lnSpc>
            </a:pPr>
          </a:p>
          <a:p>
            <a:pPr algn="l" marL="637520" indent="-318760" lvl="1">
              <a:lnSpc>
                <a:spcPts val="3838"/>
              </a:lnSpc>
              <a:buFont typeface="Arial"/>
              <a:buChar char="•"/>
            </a:pPr>
            <a:r>
              <a:rPr lang="en-US" sz="29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Lien entre différents datasets avec ID du client</a:t>
            </a:r>
          </a:p>
          <a:p>
            <a:pPr algn="l">
              <a:lnSpc>
                <a:spcPts val="3838"/>
              </a:lnSpc>
            </a:pPr>
          </a:p>
          <a:p>
            <a:pPr algn="l">
              <a:lnSpc>
                <a:spcPts val="3838"/>
              </a:lnSpc>
            </a:pPr>
            <a:r>
              <a:rPr lang="en-US" sz="29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</a:t>
            </a:r>
            <a:r>
              <a:rPr lang="en-US" sz="2952" b="true">
                <a:solidFill>
                  <a:srgbClr val="1B1B1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Objectif</a:t>
            </a:r>
            <a:r>
              <a:rPr lang="en-US" sz="2952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: enrichir le jeu de données principal avec les jeux de données secondaires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8092" y="1019175"/>
            <a:ext cx="976120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La base de données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0639" y="2633630"/>
            <a:ext cx="486937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FF3131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Données principales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97644" y="4678330"/>
            <a:ext cx="3118622" cy="5187216"/>
            <a:chOff x="0" y="0"/>
            <a:chExt cx="821365" cy="13661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1365" cy="1366180"/>
            </a:xfrm>
            <a:custGeom>
              <a:avLst/>
              <a:gdLst/>
              <a:ahLst/>
              <a:cxnLst/>
              <a:rect r="r" b="b" t="t" l="l"/>
              <a:pathLst>
                <a:path h="1366180" w="821365">
                  <a:moveTo>
                    <a:pt x="0" y="0"/>
                  </a:moveTo>
                  <a:lnTo>
                    <a:pt x="821365" y="0"/>
                  </a:lnTo>
                  <a:lnTo>
                    <a:pt x="821365" y="1366180"/>
                  </a:lnTo>
                  <a:lnTo>
                    <a:pt x="0" y="1366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21365" cy="139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55757" y="4687855"/>
            <a:ext cx="7716022" cy="5187216"/>
            <a:chOff x="0" y="0"/>
            <a:chExt cx="2032203" cy="13661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203" cy="1366180"/>
            </a:xfrm>
            <a:custGeom>
              <a:avLst/>
              <a:gdLst/>
              <a:ahLst/>
              <a:cxnLst/>
              <a:rect r="r" b="b" t="t" l="l"/>
              <a:pathLst>
                <a:path h="1366180" w="2032203">
                  <a:moveTo>
                    <a:pt x="0" y="0"/>
                  </a:moveTo>
                  <a:lnTo>
                    <a:pt x="2032203" y="0"/>
                  </a:lnTo>
                  <a:lnTo>
                    <a:pt x="2032203" y="1366180"/>
                  </a:lnTo>
                  <a:lnTo>
                    <a:pt x="0" y="1366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032203" cy="139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67790" y="3778535"/>
            <a:ext cx="1389165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b="true">
                <a:solidFill>
                  <a:srgbClr val="FFDE5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Emprunts  enregistrés au bureau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33519" y="4397660"/>
            <a:ext cx="3434049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b="true">
                <a:solidFill>
                  <a:srgbClr val="FE8015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Emprunts immobiliers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9142" y="6519953"/>
            <a:ext cx="4426580" cy="4426562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46627" y="3191595"/>
            <a:ext cx="12794746" cy="42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00"/>
              </a:lnSpc>
            </a:pPr>
            <a:r>
              <a:rPr lang="en-US" b="true" sz="12386" spc="-371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ANALYSE EXPLORATOIRE DES DONNÉES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491711"/>
            <a:ext cx="8537087" cy="3617591"/>
          </a:xfrm>
          <a:custGeom>
            <a:avLst/>
            <a:gdLst/>
            <a:ahLst/>
            <a:cxnLst/>
            <a:rect r="r" b="b" t="t" l="l"/>
            <a:pathLst>
              <a:path h="3617591" w="8537087">
                <a:moveTo>
                  <a:pt x="0" y="0"/>
                </a:moveTo>
                <a:lnTo>
                  <a:pt x="8537087" y="0"/>
                </a:lnTo>
                <a:lnTo>
                  <a:pt x="8537087" y="3617591"/>
                </a:lnTo>
                <a:lnTo>
                  <a:pt x="0" y="361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00427"/>
            <a:ext cx="8537087" cy="4183173"/>
          </a:xfrm>
          <a:custGeom>
            <a:avLst/>
            <a:gdLst/>
            <a:ahLst/>
            <a:cxnLst/>
            <a:rect r="r" b="b" t="t" l="l"/>
            <a:pathLst>
              <a:path h="4183173" w="8537087">
                <a:moveTo>
                  <a:pt x="0" y="0"/>
                </a:moveTo>
                <a:lnTo>
                  <a:pt x="8537087" y="0"/>
                </a:lnTo>
                <a:lnTo>
                  <a:pt x="8537087" y="4183173"/>
                </a:lnTo>
                <a:lnTo>
                  <a:pt x="0" y="4183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228340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500">
                <a:solidFill>
                  <a:srgbClr val="1B1B1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Jeu de base: analyse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76108" y="2081377"/>
            <a:ext cx="7183192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4 variables les plus corrélées :</a:t>
            </a:r>
          </a:p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DAYS_BIRTH</a:t>
            </a:r>
          </a:p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EXT_SOURCE_1</a:t>
            </a:r>
          </a:p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EXT_SOURCE_2</a:t>
            </a:r>
          </a:p>
          <a:p>
            <a:pPr algn="just" marL="474979" indent="-237490" lvl="1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EXT_SOURCE_3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DAYS_BIRTH semble être une composante importante dans le calcul de EXT_SOURCE_1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6108" y="7022001"/>
            <a:ext cx="5556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Plus grand nombre de défauts de paiement chez les personnes &lt;40 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6108" y="8529320"/>
            <a:ext cx="7183192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1B1B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--&gt; On peut s’attendre à ce que ces variables présentent une influence élevée sur les résultats du modèle (explication globale)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DAGiRxYQgOE</dc:identifier>
  <dcterms:modified xsi:type="dcterms:W3CDTF">2011-08-01T06:04:30Z</dcterms:modified>
  <cp:revision>1</cp:revision>
  <dc:title>Scoring Crédit</dc:title>
</cp:coreProperties>
</file>